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Roboto"/>
      <p:regular r:id="rId12"/>
      <p:bold r:id="rId13"/>
      <p:italic r:id="rId14"/>
      <p:boldItalic r:id="rId15"/>
    </p:embeddedFont>
    <p:embeddedFont>
      <p:font typeface="Amatic SC"/>
      <p:regular r:id="rId16"/>
      <p:bold r:id="rId17"/>
    </p:embeddedFont>
    <p:embeddedFont>
      <p:font typeface="Source Code Pr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SourceCodePro-boldItalic.fntdata"/><Relationship Id="rId13" Type="http://schemas.openxmlformats.org/officeDocument/2006/relationships/font" Target="fonts/Roboto-bold.fntdata"/><Relationship Id="rId12"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boldItalic.fntdata"/><Relationship Id="rId14" Type="http://schemas.openxmlformats.org/officeDocument/2006/relationships/font" Target="fonts/Roboto-italic.fntdata"/><Relationship Id="rId17" Type="http://schemas.openxmlformats.org/officeDocument/2006/relationships/font" Target="fonts/AmaticSC-bold.fntdata"/><Relationship Id="rId16" Type="http://schemas.openxmlformats.org/officeDocument/2006/relationships/font" Target="fonts/AmaticSC-regular.fntdata"/><Relationship Id="rId5" Type="http://schemas.openxmlformats.org/officeDocument/2006/relationships/notesMaster" Target="notesMasters/notesMaster1.xml"/><Relationship Id="rId19" Type="http://schemas.openxmlformats.org/officeDocument/2006/relationships/font" Target="fonts/SourceCodePro-bold.fntdata"/><Relationship Id="rId6" Type="http://schemas.openxmlformats.org/officeDocument/2006/relationships/slide" Target="slides/slide1.xml"/><Relationship Id="rId18" Type="http://schemas.openxmlformats.org/officeDocument/2006/relationships/font" Target="fonts/SourceCodePr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c6bd7f845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c6bd7f845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Try to tell me as most word regarding health as much you can. You can see some pictures which can help you and remind you. For example the lady in white coat is who? - she can be a doctor or a nurse…</a:t>
            </a:r>
            <a:br>
              <a:rPr lang="cs"/>
            </a:br>
            <a:r>
              <a:rPr lang="cs"/>
              <a:t>Scar Meds (medication, drugs!) disabled (invalid) syringe doctor (nurse) waiting room</a:t>
            </a:r>
            <a:br>
              <a:rPr lang="cs"/>
            </a:br>
            <a:r>
              <a:rPr lang="cs"/>
              <a:t>I think you probably wonder why are there pictures of some famous disney characters? perhaps some of you already know? could someone tell me? </a:t>
            </a:r>
            <a:br>
              <a:rPr lang="cs"/>
            </a:br>
            <a:r>
              <a:rPr lang="cs"/>
              <a:t>First one is from movie called Lion king - his name is Scar after his scar that he has over his eye the second one is Nemo from so called movie, who know why i put him here? Do you know any other disney characters who have some kind of injury or disability?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c6bd7f845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c6bd7f845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Now lets create a situation, you are not feeling good (ill) and you go see the doctor. Use pictures for help. </a:t>
            </a:r>
            <a:br>
              <a:rPr lang="cs"/>
            </a:br>
            <a:r>
              <a:rPr lang="cs"/>
              <a:t>1. picture - you are not feeling good, feeling ill, you have fever maybe you are coughing your stomach is upset You were trying some homeopathic methods but nothing worked. First you though maybe you just catched cold but now you think it may be a flu.</a:t>
            </a:r>
            <a:br>
              <a:rPr lang="cs"/>
            </a:br>
            <a:r>
              <a:rPr lang="cs"/>
              <a:t>2. You decide you need to see medical care, you go to nearest hospital or to your doctor, you sit and wait in the waiting room till they call you. Usually you need to hand them your insurance card. </a:t>
            </a:r>
            <a:br>
              <a:rPr lang="cs"/>
            </a:br>
            <a:r>
              <a:rPr lang="cs"/>
              <a:t>3. They call you in. Doctor is start with your </a:t>
            </a:r>
            <a:r>
              <a:rPr lang="cs" sz="1150">
                <a:highlight>
                  <a:srgbClr val="FFFFFF"/>
                </a:highlight>
              </a:rPr>
              <a:t>examination. He/she checks your fever with thermometer, maybe checks your eyes with flashlight and look into your mouth if your glands are swollen. → 4. he/she prescribe you some medicine.--&gt; you take you prescription and go to pharmacy or a drug store</a:t>
            </a:r>
            <a:r>
              <a:rPr lang="cs" sz="1050">
                <a:highlight>
                  <a:srgbClr val="FFFFFF"/>
                </a:highlight>
              </a:rPr>
              <a:t>. </a:t>
            </a:r>
            <a:r>
              <a:rPr lang="cs" sz="1150">
                <a:highlight>
                  <a:srgbClr val="FFFFFF"/>
                </a:highlight>
              </a:rPr>
              <a:t>There you hand over your prescription and lady behind the counter give you your medication.</a:t>
            </a:r>
            <a:br>
              <a:rPr lang="cs" sz="1150">
                <a:highlight>
                  <a:srgbClr val="FFFFFF"/>
                </a:highlight>
              </a:rPr>
            </a:br>
            <a:r>
              <a:rPr lang="cs" sz="1150">
                <a:highlight>
                  <a:srgbClr val="FFFFFF"/>
                </a:highlight>
              </a:rPr>
              <a:t>Of course it´s not always like that. What else can happened to you? or when other time do you go see the doctor? For example if you are riding a bike and you fall how can you injure yourself? </a:t>
            </a:r>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c6bd7f845e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c6bd7f845e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Don´t get scared it may seem like there is so much words but most of them you already know or we talked about them now. If you want you can write some of them down… And don´t worry if you forget some of them you can alway in any situation describe them. Also you may notice that some words are similar in CZ to EN - dezinfekce….</a:t>
            </a:r>
            <a:endParaRPr/>
          </a:p>
          <a:p>
            <a:pPr indent="0" lvl="0" marL="0" rtl="0" algn="l">
              <a:spcBef>
                <a:spcPts val="0"/>
              </a:spcBef>
              <a:spcAft>
                <a:spcPts val="0"/>
              </a:spcAft>
              <a:buClr>
                <a:schemeClr val="dk1"/>
              </a:buClr>
              <a:buSzPts val="1100"/>
              <a:buFont typeface="Arial"/>
              <a:buNone/>
            </a:pPr>
            <a:r>
              <a:t/>
            </a:r>
            <a:endParaRPr sz="2100">
              <a:solidFill>
                <a:srgbClr val="202124"/>
              </a:solidFill>
              <a:highlight>
                <a:srgbClr val="F8F9FA"/>
              </a:highlight>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c6bd7f845e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c6bd7f845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There are some typical phrases, please try to translate them. Have you heard any of it?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c6bd7f845e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c6bd7f845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0"/>
              </a:spcBef>
              <a:spcAft>
                <a:spcPts val="0"/>
              </a:spcAft>
              <a:buClr>
                <a:schemeClr val="accent1"/>
              </a:buClr>
              <a:buSzPts val="1400"/>
              <a:buChar char="○"/>
              <a:defRPr>
                <a:solidFill>
                  <a:schemeClr val="accent1"/>
                </a:solidFill>
                <a:highlight>
                  <a:schemeClr val="lt1"/>
                </a:highlight>
              </a:defRPr>
            </a:lvl2pPr>
            <a:lvl3pPr indent="-317500" lvl="2" marL="1371600">
              <a:spcBef>
                <a:spcPts val="0"/>
              </a:spcBef>
              <a:spcAft>
                <a:spcPts val="0"/>
              </a:spcAft>
              <a:buClr>
                <a:schemeClr val="accent1"/>
              </a:buClr>
              <a:buSzPts val="1400"/>
              <a:buChar char="■"/>
              <a:defRPr>
                <a:solidFill>
                  <a:schemeClr val="accent1"/>
                </a:solidFill>
                <a:highlight>
                  <a:schemeClr val="lt1"/>
                </a:highlight>
              </a:defRPr>
            </a:lvl3pPr>
            <a:lvl4pPr indent="-317500" lvl="3" marL="1828800">
              <a:spcBef>
                <a:spcPts val="0"/>
              </a:spcBef>
              <a:spcAft>
                <a:spcPts val="0"/>
              </a:spcAft>
              <a:buClr>
                <a:schemeClr val="accent1"/>
              </a:buClr>
              <a:buSzPts val="1400"/>
              <a:buChar char="●"/>
              <a:defRPr>
                <a:solidFill>
                  <a:schemeClr val="accent1"/>
                </a:solidFill>
                <a:highlight>
                  <a:schemeClr val="lt1"/>
                </a:highlight>
              </a:defRPr>
            </a:lvl4pPr>
            <a:lvl5pPr indent="-317500" lvl="4" marL="2286000">
              <a:spcBef>
                <a:spcPts val="0"/>
              </a:spcBef>
              <a:spcAft>
                <a:spcPts val="0"/>
              </a:spcAft>
              <a:buClr>
                <a:schemeClr val="accent1"/>
              </a:buClr>
              <a:buSzPts val="1400"/>
              <a:buChar char="○"/>
              <a:defRPr>
                <a:solidFill>
                  <a:schemeClr val="accent1"/>
                </a:solidFill>
                <a:highlight>
                  <a:schemeClr val="lt1"/>
                </a:highlight>
              </a:defRPr>
            </a:lvl5pPr>
            <a:lvl6pPr indent="-317500" lvl="5" marL="2743200">
              <a:spcBef>
                <a:spcPts val="0"/>
              </a:spcBef>
              <a:spcAft>
                <a:spcPts val="0"/>
              </a:spcAft>
              <a:buClr>
                <a:schemeClr val="accent1"/>
              </a:buClr>
              <a:buSzPts val="1400"/>
              <a:buChar char="■"/>
              <a:defRPr>
                <a:solidFill>
                  <a:schemeClr val="accent1"/>
                </a:solidFill>
                <a:highlight>
                  <a:schemeClr val="lt1"/>
                </a:highlight>
              </a:defRPr>
            </a:lvl6pPr>
            <a:lvl7pPr indent="-317500" lvl="6" marL="3200400">
              <a:spcBef>
                <a:spcPts val="0"/>
              </a:spcBef>
              <a:spcAft>
                <a:spcPts val="0"/>
              </a:spcAft>
              <a:buClr>
                <a:schemeClr val="accent1"/>
              </a:buClr>
              <a:buSzPts val="1400"/>
              <a:buChar char="●"/>
              <a:defRPr>
                <a:solidFill>
                  <a:schemeClr val="accent1"/>
                </a:solidFill>
                <a:highlight>
                  <a:schemeClr val="lt1"/>
                </a:highlight>
              </a:defRPr>
            </a:lvl7pPr>
            <a:lvl8pPr indent="-317500" lvl="7" marL="3657600">
              <a:spcBef>
                <a:spcPts val="0"/>
              </a:spcBef>
              <a:spcAft>
                <a:spcPts val="0"/>
              </a:spcAft>
              <a:buClr>
                <a:schemeClr val="accent1"/>
              </a:buClr>
              <a:buSzPts val="1400"/>
              <a:buChar char="○"/>
              <a:defRPr>
                <a:solidFill>
                  <a:schemeClr val="accent1"/>
                </a:solidFill>
                <a:highlight>
                  <a:schemeClr val="lt1"/>
                </a:highlight>
              </a:defRPr>
            </a:lvl8pPr>
            <a:lvl9pPr indent="-317500" lvl="8" marL="4114800">
              <a:spcBef>
                <a:spcPts val="0"/>
              </a:spcBef>
              <a:spcAft>
                <a:spcPts val="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0"/>
              </a:spcBef>
              <a:spcAft>
                <a:spcPts val="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c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2.png"/><Relationship Id="rId7" Type="http://schemas.openxmlformats.org/officeDocument/2006/relationships/image" Target="../media/image9.png"/><Relationship Id="rId8"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1.png"/><Relationship Id="rId6" Type="http://schemas.openxmlformats.org/officeDocument/2006/relationships/image" Target="../media/image6.png"/><Relationship Id="rId7" Type="http://schemas.openxmlformats.org/officeDocument/2006/relationships/image" Target="../media/image10.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anglictinazdarma.cz/slovni-zasoba-zdravi-a-nemoci/" TargetMode="External"/><Relationship Id="rId4" Type="http://schemas.openxmlformats.org/officeDocument/2006/relationships/hyperlink" Target="https://tr-ex.me/p%C5%99eklad/%C4%8Desk%C3%BD-anglick%C3%BD/p%C5%99edepsat?search=p%C5%99edepsat" TargetMode="External"/><Relationship Id="rId5" Type="http://schemas.openxmlformats.org/officeDocument/2006/relationships/hyperlink" Target="https://cs.speaklanguages.com/angli%C4%8Dtina/fr%C3%A1ze/zdrav%C3%AD"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cs"/>
              <a:t>Important and interesting </a:t>
            </a:r>
            <a:r>
              <a:rPr lang="cs" sz="5211">
                <a:solidFill>
                  <a:srgbClr val="202124"/>
                </a:solidFill>
                <a:highlight>
                  <a:srgbClr val="FFFFFF"/>
                </a:highlight>
              </a:rPr>
              <a:t>vocabulary about your health</a:t>
            </a:r>
            <a:endParaRPr sz="5211">
              <a:solidFill>
                <a:srgbClr val="202124"/>
              </a:solidFill>
              <a:highlight>
                <a:srgbClr val="FFFFFF"/>
              </a:highlight>
            </a:endParaRPr>
          </a:p>
          <a:p>
            <a:pPr indent="0" lvl="0" marL="0" rtl="0" algn="l">
              <a:spcBef>
                <a:spcPts val="0"/>
              </a:spcBef>
              <a:spcAft>
                <a:spcPts val="0"/>
              </a:spcAft>
              <a:buNone/>
            </a:pPr>
            <a:r>
              <a:t/>
            </a:r>
            <a:endParaRPr/>
          </a:p>
        </p:txBody>
      </p:sp>
      <p:sp>
        <p:nvSpPr>
          <p:cNvPr id="57" name="Google Shape;57;p13"/>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cs"/>
              <a:t>Kristýna Veselá</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Let´s test your knowlodge</a:t>
            </a:r>
            <a:endParaRPr/>
          </a:p>
        </p:txBody>
      </p:sp>
      <p:sp>
        <p:nvSpPr>
          <p:cNvPr id="63" name="Google Shape;63;p14"/>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4" name="Google Shape;64;p14"/>
          <p:cNvPicPr preferRelativeResize="0"/>
          <p:nvPr/>
        </p:nvPicPr>
        <p:blipFill>
          <a:blip r:embed="rId3">
            <a:alphaModFix/>
          </a:blip>
          <a:stretch>
            <a:fillRect/>
          </a:stretch>
        </p:blipFill>
        <p:spPr>
          <a:xfrm>
            <a:off x="3451350" y="2857400"/>
            <a:ext cx="1573225" cy="1983050"/>
          </a:xfrm>
          <a:prstGeom prst="rect">
            <a:avLst/>
          </a:prstGeom>
          <a:noFill/>
          <a:ln>
            <a:noFill/>
          </a:ln>
        </p:spPr>
      </p:pic>
      <p:pic>
        <p:nvPicPr>
          <p:cNvPr id="65" name="Google Shape;65;p14"/>
          <p:cNvPicPr preferRelativeResize="0"/>
          <p:nvPr/>
        </p:nvPicPr>
        <p:blipFill>
          <a:blip r:embed="rId4">
            <a:alphaModFix/>
          </a:blip>
          <a:stretch>
            <a:fillRect/>
          </a:stretch>
        </p:blipFill>
        <p:spPr>
          <a:xfrm>
            <a:off x="5821319" y="3115588"/>
            <a:ext cx="2760125" cy="1698550"/>
          </a:xfrm>
          <a:prstGeom prst="rect">
            <a:avLst/>
          </a:prstGeom>
          <a:noFill/>
          <a:ln>
            <a:noFill/>
          </a:ln>
        </p:spPr>
      </p:pic>
      <p:pic>
        <p:nvPicPr>
          <p:cNvPr id="66" name="Google Shape;66;p14"/>
          <p:cNvPicPr preferRelativeResize="0"/>
          <p:nvPr/>
        </p:nvPicPr>
        <p:blipFill>
          <a:blip r:embed="rId5">
            <a:alphaModFix/>
          </a:blip>
          <a:stretch>
            <a:fillRect/>
          </a:stretch>
        </p:blipFill>
        <p:spPr>
          <a:xfrm>
            <a:off x="620000" y="3199150"/>
            <a:ext cx="1806975" cy="1806975"/>
          </a:xfrm>
          <a:prstGeom prst="rect">
            <a:avLst/>
          </a:prstGeom>
          <a:noFill/>
          <a:ln>
            <a:noFill/>
          </a:ln>
        </p:spPr>
      </p:pic>
      <p:pic>
        <p:nvPicPr>
          <p:cNvPr id="67" name="Google Shape;67;p14"/>
          <p:cNvPicPr preferRelativeResize="0"/>
          <p:nvPr/>
        </p:nvPicPr>
        <p:blipFill>
          <a:blip r:embed="rId6">
            <a:alphaModFix/>
          </a:blip>
          <a:stretch>
            <a:fillRect/>
          </a:stretch>
        </p:blipFill>
        <p:spPr>
          <a:xfrm>
            <a:off x="3417388" y="1114325"/>
            <a:ext cx="2619375" cy="1743075"/>
          </a:xfrm>
          <a:prstGeom prst="rect">
            <a:avLst/>
          </a:prstGeom>
          <a:noFill/>
          <a:ln>
            <a:noFill/>
          </a:ln>
        </p:spPr>
      </p:pic>
      <p:pic>
        <p:nvPicPr>
          <p:cNvPr id="68" name="Google Shape;68;p14"/>
          <p:cNvPicPr preferRelativeResize="0"/>
          <p:nvPr/>
        </p:nvPicPr>
        <p:blipFill>
          <a:blip r:embed="rId7">
            <a:alphaModFix/>
          </a:blip>
          <a:stretch>
            <a:fillRect/>
          </a:stretch>
        </p:blipFill>
        <p:spPr>
          <a:xfrm>
            <a:off x="259523" y="1209038"/>
            <a:ext cx="2924724" cy="1648350"/>
          </a:xfrm>
          <a:prstGeom prst="rect">
            <a:avLst/>
          </a:prstGeom>
          <a:noFill/>
          <a:ln>
            <a:noFill/>
          </a:ln>
        </p:spPr>
      </p:pic>
      <p:pic>
        <p:nvPicPr>
          <p:cNvPr id="69" name="Google Shape;69;p14"/>
          <p:cNvPicPr preferRelativeResize="0"/>
          <p:nvPr/>
        </p:nvPicPr>
        <p:blipFill>
          <a:blip r:embed="rId8">
            <a:alphaModFix/>
          </a:blip>
          <a:stretch>
            <a:fillRect/>
          </a:stretch>
        </p:blipFill>
        <p:spPr>
          <a:xfrm>
            <a:off x="6036769" y="970425"/>
            <a:ext cx="2512425" cy="18869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Typical situation</a:t>
            </a:r>
            <a:endParaRPr/>
          </a:p>
        </p:txBody>
      </p:sp>
      <p:sp>
        <p:nvSpPr>
          <p:cNvPr id="75" name="Google Shape;75;p15"/>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6" name="Google Shape;76;p15"/>
          <p:cNvPicPr preferRelativeResize="0"/>
          <p:nvPr/>
        </p:nvPicPr>
        <p:blipFill>
          <a:blip r:embed="rId3">
            <a:alphaModFix/>
          </a:blip>
          <a:stretch>
            <a:fillRect/>
          </a:stretch>
        </p:blipFill>
        <p:spPr>
          <a:xfrm>
            <a:off x="3244119" y="1206688"/>
            <a:ext cx="2760125" cy="1698550"/>
          </a:xfrm>
          <a:prstGeom prst="rect">
            <a:avLst/>
          </a:prstGeom>
          <a:noFill/>
          <a:ln>
            <a:noFill/>
          </a:ln>
        </p:spPr>
      </p:pic>
      <p:pic>
        <p:nvPicPr>
          <p:cNvPr id="77" name="Google Shape;77;p15"/>
          <p:cNvPicPr preferRelativeResize="0"/>
          <p:nvPr/>
        </p:nvPicPr>
        <p:blipFill>
          <a:blip r:embed="rId4">
            <a:alphaModFix/>
          </a:blip>
          <a:stretch>
            <a:fillRect/>
          </a:stretch>
        </p:blipFill>
        <p:spPr>
          <a:xfrm>
            <a:off x="2510475" y="1868026"/>
            <a:ext cx="572602" cy="294800"/>
          </a:xfrm>
          <a:prstGeom prst="rect">
            <a:avLst/>
          </a:prstGeom>
          <a:noFill/>
          <a:ln>
            <a:noFill/>
          </a:ln>
        </p:spPr>
      </p:pic>
      <p:pic>
        <p:nvPicPr>
          <p:cNvPr id="78" name="Google Shape;78;p15"/>
          <p:cNvPicPr preferRelativeResize="0"/>
          <p:nvPr/>
        </p:nvPicPr>
        <p:blipFill>
          <a:blip r:embed="rId5">
            <a:alphaModFix/>
          </a:blip>
          <a:stretch>
            <a:fillRect/>
          </a:stretch>
        </p:blipFill>
        <p:spPr>
          <a:xfrm>
            <a:off x="444425" y="1053400"/>
            <a:ext cx="1905000" cy="1924050"/>
          </a:xfrm>
          <a:prstGeom prst="rect">
            <a:avLst/>
          </a:prstGeom>
          <a:noFill/>
          <a:ln>
            <a:noFill/>
          </a:ln>
        </p:spPr>
      </p:pic>
      <p:pic>
        <p:nvPicPr>
          <p:cNvPr id="79" name="Google Shape;79;p15"/>
          <p:cNvPicPr preferRelativeResize="0"/>
          <p:nvPr/>
        </p:nvPicPr>
        <p:blipFill>
          <a:blip r:embed="rId4">
            <a:alphaModFix/>
          </a:blip>
          <a:stretch>
            <a:fillRect/>
          </a:stretch>
        </p:blipFill>
        <p:spPr>
          <a:xfrm>
            <a:off x="6096975" y="1868026"/>
            <a:ext cx="572602" cy="294800"/>
          </a:xfrm>
          <a:prstGeom prst="rect">
            <a:avLst/>
          </a:prstGeom>
          <a:noFill/>
          <a:ln>
            <a:noFill/>
          </a:ln>
        </p:spPr>
      </p:pic>
      <p:pic>
        <p:nvPicPr>
          <p:cNvPr id="80" name="Google Shape;80;p15"/>
          <p:cNvPicPr preferRelativeResize="0"/>
          <p:nvPr/>
        </p:nvPicPr>
        <p:blipFill>
          <a:blip r:embed="rId6">
            <a:alphaModFix/>
          </a:blip>
          <a:stretch>
            <a:fillRect/>
          </a:stretch>
        </p:blipFill>
        <p:spPr>
          <a:xfrm>
            <a:off x="6898950" y="1136613"/>
            <a:ext cx="1838724" cy="1838724"/>
          </a:xfrm>
          <a:prstGeom prst="rect">
            <a:avLst/>
          </a:prstGeom>
          <a:noFill/>
          <a:ln>
            <a:noFill/>
          </a:ln>
        </p:spPr>
      </p:pic>
      <p:pic>
        <p:nvPicPr>
          <p:cNvPr id="81" name="Google Shape;81;p15"/>
          <p:cNvPicPr preferRelativeResize="0"/>
          <p:nvPr/>
        </p:nvPicPr>
        <p:blipFill>
          <a:blip r:embed="rId4">
            <a:alphaModFix/>
          </a:blip>
          <a:stretch>
            <a:fillRect/>
          </a:stretch>
        </p:blipFill>
        <p:spPr>
          <a:xfrm>
            <a:off x="571675" y="3684076"/>
            <a:ext cx="572602" cy="294800"/>
          </a:xfrm>
          <a:prstGeom prst="rect">
            <a:avLst/>
          </a:prstGeom>
          <a:noFill/>
          <a:ln>
            <a:noFill/>
          </a:ln>
        </p:spPr>
      </p:pic>
      <p:pic>
        <p:nvPicPr>
          <p:cNvPr id="82" name="Google Shape;82;p15"/>
          <p:cNvPicPr preferRelativeResize="0"/>
          <p:nvPr/>
        </p:nvPicPr>
        <p:blipFill>
          <a:blip r:embed="rId7">
            <a:alphaModFix/>
          </a:blip>
          <a:stretch>
            <a:fillRect/>
          </a:stretch>
        </p:blipFill>
        <p:spPr>
          <a:xfrm>
            <a:off x="1379451" y="3141950"/>
            <a:ext cx="2314099" cy="1735724"/>
          </a:xfrm>
          <a:prstGeom prst="rect">
            <a:avLst/>
          </a:prstGeom>
          <a:noFill/>
          <a:ln>
            <a:noFill/>
          </a:ln>
        </p:spPr>
      </p:pic>
      <p:pic>
        <p:nvPicPr>
          <p:cNvPr id="83" name="Google Shape;83;p15"/>
          <p:cNvPicPr preferRelativeResize="0"/>
          <p:nvPr/>
        </p:nvPicPr>
        <p:blipFill>
          <a:blip r:embed="rId4">
            <a:alphaModFix/>
          </a:blip>
          <a:stretch>
            <a:fillRect/>
          </a:stretch>
        </p:blipFill>
        <p:spPr>
          <a:xfrm>
            <a:off x="3999400" y="3752551"/>
            <a:ext cx="572602" cy="294800"/>
          </a:xfrm>
          <a:prstGeom prst="rect">
            <a:avLst/>
          </a:prstGeom>
          <a:noFill/>
          <a:ln>
            <a:noFill/>
          </a:ln>
        </p:spPr>
      </p:pic>
      <p:pic>
        <p:nvPicPr>
          <p:cNvPr id="84" name="Google Shape;84;p15"/>
          <p:cNvPicPr preferRelativeResize="0"/>
          <p:nvPr/>
        </p:nvPicPr>
        <p:blipFill>
          <a:blip r:embed="rId8">
            <a:alphaModFix/>
          </a:blip>
          <a:stretch>
            <a:fillRect/>
          </a:stretch>
        </p:blipFill>
        <p:spPr>
          <a:xfrm>
            <a:off x="4974714" y="3141950"/>
            <a:ext cx="2640435" cy="1759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Vocabulary (you should know)</a:t>
            </a:r>
            <a:endParaRPr/>
          </a:p>
        </p:txBody>
      </p:sp>
      <p:sp>
        <p:nvSpPr>
          <p:cNvPr id="90" name="Google Shape;90;p16"/>
          <p:cNvSpPr txBox="1"/>
          <p:nvPr>
            <p:ph idx="1" type="body"/>
          </p:nvPr>
        </p:nvSpPr>
        <p:spPr>
          <a:xfrm>
            <a:off x="311700" y="1152475"/>
            <a:ext cx="8520600" cy="36792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1200"/>
              </a:spcAft>
              <a:buNone/>
            </a:pPr>
            <a:r>
              <a:rPr lang="cs" sz="4225">
                <a:solidFill>
                  <a:srgbClr val="000000"/>
                </a:solidFill>
              </a:rPr>
              <a:t>doktor – doctor</a:t>
            </a:r>
            <a:br>
              <a:rPr lang="cs" sz="4225">
                <a:solidFill>
                  <a:srgbClr val="000000"/>
                </a:solidFill>
              </a:rPr>
            </a:br>
            <a:r>
              <a:rPr lang="cs" sz="4225">
                <a:solidFill>
                  <a:srgbClr val="000000"/>
                </a:solidFill>
              </a:rPr>
              <a:t>zdravotní sestra - nurse</a:t>
            </a:r>
            <a:br>
              <a:rPr lang="cs" sz="4225">
                <a:solidFill>
                  <a:srgbClr val="000000"/>
                </a:solidFill>
              </a:rPr>
            </a:br>
            <a:r>
              <a:rPr lang="cs" sz="4225">
                <a:solidFill>
                  <a:srgbClr val="000000"/>
                </a:solidFill>
              </a:rPr>
              <a:t>čekárna – waiting room</a:t>
            </a:r>
            <a:br>
              <a:rPr lang="cs" sz="4225">
                <a:solidFill>
                  <a:srgbClr val="000000"/>
                </a:solidFill>
              </a:rPr>
            </a:br>
            <a:r>
              <a:rPr lang="cs" sz="4225">
                <a:solidFill>
                  <a:srgbClr val="000000"/>
                </a:solidFill>
              </a:rPr>
              <a:t>prohlídka – examination (preventive/emergency)</a:t>
            </a:r>
            <a:br>
              <a:rPr lang="cs" sz="4225">
                <a:solidFill>
                  <a:srgbClr val="000000"/>
                </a:solidFill>
              </a:rPr>
            </a:br>
            <a:r>
              <a:rPr lang="cs" sz="4225">
                <a:solidFill>
                  <a:srgbClr val="000000"/>
                </a:solidFill>
              </a:rPr>
              <a:t>pacient – patient</a:t>
            </a:r>
            <a:br>
              <a:rPr lang="cs" sz="4225">
                <a:solidFill>
                  <a:srgbClr val="000000"/>
                </a:solidFill>
              </a:rPr>
            </a:br>
            <a:r>
              <a:rPr lang="cs" sz="4225">
                <a:solidFill>
                  <a:srgbClr val="000000"/>
                </a:solidFill>
              </a:rPr>
              <a:t>nemocnice – hospital</a:t>
            </a:r>
            <a:br>
              <a:rPr lang="cs" sz="4225">
                <a:solidFill>
                  <a:srgbClr val="000000"/>
                </a:solidFill>
              </a:rPr>
            </a:br>
            <a:r>
              <a:rPr lang="cs" sz="4225">
                <a:solidFill>
                  <a:srgbClr val="000000"/>
                </a:solidFill>
              </a:rPr>
              <a:t>lékařská péče – medical care</a:t>
            </a:r>
            <a:br>
              <a:rPr lang="cs" sz="4225">
                <a:solidFill>
                  <a:srgbClr val="000000"/>
                </a:solidFill>
              </a:rPr>
            </a:br>
            <a:r>
              <a:rPr lang="cs" sz="4225">
                <a:solidFill>
                  <a:srgbClr val="000000"/>
                </a:solidFill>
              </a:rPr>
              <a:t>recept – prescription</a:t>
            </a:r>
            <a:br>
              <a:rPr lang="cs" sz="4225">
                <a:solidFill>
                  <a:srgbClr val="000000"/>
                </a:solidFill>
              </a:rPr>
            </a:br>
            <a:r>
              <a:rPr lang="cs" sz="4225">
                <a:solidFill>
                  <a:srgbClr val="000000"/>
                </a:solidFill>
              </a:rPr>
              <a:t>injekční stříkačka – syringe</a:t>
            </a:r>
            <a:br>
              <a:rPr lang="cs" sz="4225">
                <a:solidFill>
                  <a:srgbClr val="000000"/>
                </a:solidFill>
              </a:rPr>
            </a:br>
            <a:r>
              <a:rPr lang="cs" sz="4225">
                <a:solidFill>
                  <a:srgbClr val="000000"/>
                </a:solidFill>
              </a:rPr>
              <a:t>teploměr – thermometer</a:t>
            </a:r>
            <a:br>
              <a:rPr lang="cs" sz="4225">
                <a:solidFill>
                  <a:srgbClr val="000000"/>
                </a:solidFill>
              </a:rPr>
            </a:br>
            <a:r>
              <a:rPr lang="cs" sz="4225">
                <a:solidFill>
                  <a:srgbClr val="000000"/>
                </a:solidFill>
              </a:rPr>
              <a:t>běžná nemoc – common illness</a:t>
            </a:r>
            <a:br>
              <a:rPr lang="cs" sz="4225">
                <a:solidFill>
                  <a:srgbClr val="000000"/>
                </a:solidFill>
              </a:rPr>
            </a:br>
            <a:r>
              <a:rPr lang="cs" sz="4225">
                <a:solidFill>
                  <a:srgbClr val="000000"/>
                </a:solidFill>
              </a:rPr>
              <a:t>teplota – temperature</a:t>
            </a:r>
            <a:br>
              <a:rPr lang="cs" sz="4225">
                <a:solidFill>
                  <a:srgbClr val="000000"/>
                </a:solidFill>
              </a:rPr>
            </a:br>
            <a:r>
              <a:rPr lang="cs" sz="4225">
                <a:solidFill>
                  <a:srgbClr val="000000"/>
                </a:solidFill>
              </a:rPr>
              <a:t>(vysoká) horečka – (high) fever</a:t>
            </a:r>
            <a:br>
              <a:rPr lang="cs" sz="4225">
                <a:solidFill>
                  <a:srgbClr val="000000"/>
                </a:solidFill>
              </a:rPr>
            </a:br>
            <a:r>
              <a:rPr lang="cs" sz="4225">
                <a:solidFill>
                  <a:srgbClr val="000000"/>
                </a:solidFill>
              </a:rPr>
              <a:t>kašel – cough</a:t>
            </a:r>
            <a:br>
              <a:rPr lang="cs" sz="4225">
                <a:solidFill>
                  <a:srgbClr val="000000"/>
                </a:solidFill>
              </a:rPr>
            </a:br>
            <a:r>
              <a:rPr lang="cs" sz="4225">
                <a:solidFill>
                  <a:srgbClr val="000000"/>
                </a:solidFill>
              </a:rPr>
              <a:t>náplast – plaster</a:t>
            </a:r>
            <a:br>
              <a:rPr lang="cs" sz="4225">
                <a:solidFill>
                  <a:srgbClr val="000000"/>
                </a:solidFill>
              </a:rPr>
            </a:br>
            <a:r>
              <a:rPr lang="cs" sz="4225">
                <a:solidFill>
                  <a:srgbClr val="000000"/>
                </a:solidFill>
              </a:rPr>
              <a:t>tříska – splinter</a:t>
            </a:r>
            <a:br>
              <a:rPr lang="cs" sz="4225">
                <a:solidFill>
                  <a:srgbClr val="000000"/>
                </a:solidFill>
              </a:rPr>
            </a:br>
            <a:r>
              <a:rPr lang="cs" sz="4225">
                <a:solidFill>
                  <a:srgbClr val="000000"/>
                </a:solidFill>
              </a:rPr>
              <a:t>spálený sluncem – sunburnt</a:t>
            </a:r>
            <a:br>
              <a:rPr lang="cs" sz="4225">
                <a:solidFill>
                  <a:srgbClr val="000000"/>
                </a:solidFill>
              </a:rPr>
            </a:br>
            <a:r>
              <a:rPr lang="cs" sz="4225">
                <a:solidFill>
                  <a:srgbClr val="000000"/>
                </a:solidFill>
              </a:rPr>
              <a:t>omdlít – faint</a:t>
            </a:r>
            <a:br>
              <a:rPr lang="cs" sz="4225">
                <a:solidFill>
                  <a:srgbClr val="000000"/>
                </a:solidFill>
              </a:rPr>
            </a:br>
            <a:r>
              <a:rPr lang="cs" sz="4225">
                <a:solidFill>
                  <a:srgbClr val="000000"/>
                </a:solidFill>
              </a:rPr>
              <a:t>zvracení – vomiting</a:t>
            </a:r>
            <a:br>
              <a:rPr lang="cs" sz="4225">
                <a:solidFill>
                  <a:srgbClr val="000000"/>
                </a:solidFill>
              </a:rPr>
            </a:br>
            <a:r>
              <a:rPr lang="cs" sz="4225">
                <a:solidFill>
                  <a:srgbClr val="000000"/>
                </a:solidFill>
              </a:rPr>
              <a:t>vyrážka – rash</a:t>
            </a:r>
            <a:br>
              <a:rPr lang="cs" sz="4225">
                <a:solidFill>
                  <a:srgbClr val="000000"/>
                </a:solidFill>
              </a:rPr>
            </a:br>
            <a:r>
              <a:rPr lang="cs" sz="4225">
                <a:solidFill>
                  <a:srgbClr val="000000"/>
                </a:solidFill>
              </a:rPr>
              <a:t>třást se – shake</a:t>
            </a:r>
            <a:br>
              <a:rPr lang="cs" sz="4225">
                <a:solidFill>
                  <a:srgbClr val="000000"/>
                </a:solidFill>
              </a:rPr>
            </a:br>
            <a:r>
              <a:rPr lang="cs" sz="4225">
                <a:solidFill>
                  <a:srgbClr val="000000"/>
                </a:solidFill>
              </a:rPr>
              <a:t>pojištění - insurance</a:t>
            </a:r>
            <a:br>
              <a:rPr lang="cs" sz="4225">
                <a:solidFill>
                  <a:srgbClr val="000000"/>
                </a:solidFill>
              </a:rPr>
            </a:br>
            <a:r>
              <a:rPr lang="cs" sz="4225">
                <a:solidFill>
                  <a:srgbClr val="000000"/>
                </a:solidFill>
              </a:rPr>
              <a:t>prescribe - předepsat</a:t>
            </a:r>
            <a:br>
              <a:rPr lang="cs" sz="1050">
                <a:solidFill>
                  <a:srgbClr val="000000"/>
                </a:solidFill>
              </a:rPr>
            </a:br>
            <a:endParaRPr sz="1050">
              <a:solidFill>
                <a:srgbClr val="000000"/>
              </a:solidFill>
            </a:endParaRPr>
          </a:p>
        </p:txBody>
      </p:sp>
      <p:sp>
        <p:nvSpPr>
          <p:cNvPr id="91" name="Google Shape;91;p16"/>
          <p:cNvSpPr txBox="1"/>
          <p:nvPr/>
        </p:nvSpPr>
        <p:spPr>
          <a:xfrm>
            <a:off x="4059875" y="1091275"/>
            <a:ext cx="3739200" cy="374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cs" sz="1050">
                <a:highlight>
                  <a:srgbClr val="FFFFFF"/>
                </a:highlight>
              </a:rPr>
              <a:t>vyrážka – rash</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třást se – shake</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modřina – bruise</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popálenina – burn</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podrážděný žaludek – stomach upset</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cítit se vyčerpaně – feel run down</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bolest – ache</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bolest v krku – sore throat</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bolest hlavy – headache</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bolest zad – backache</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bolest břicha – stomach ache</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bolest zubu – toothache</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ztráta vědomí – loss of consciousness</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zimnice – chill</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krvácení – bleed</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stehy – stitches</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jizva – scar</a:t>
            </a:r>
            <a:endParaRPr sz="1050">
              <a:highlight>
                <a:srgbClr val="FFFFFF"/>
              </a:highlight>
            </a:endParaRPr>
          </a:p>
          <a:p>
            <a:pPr indent="0" lvl="0" marL="0" rtl="0" algn="l">
              <a:spcBef>
                <a:spcPts val="0"/>
              </a:spcBef>
              <a:spcAft>
                <a:spcPts val="0"/>
              </a:spcAft>
              <a:buNone/>
            </a:pPr>
            <a:r>
              <a:rPr lang="cs" sz="1050">
                <a:highlight>
                  <a:srgbClr val="FFFFFF"/>
                </a:highlight>
              </a:rPr>
              <a:t>break – zlomit</a:t>
            </a:r>
            <a:br>
              <a:rPr lang="cs" sz="1050">
                <a:highlight>
                  <a:srgbClr val="FFFFFF"/>
                </a:highlight>
              </a:rPr>
            </a:br>
            <a:r>
              <a:rPr lang="cs" sz="1050">
                <a:highlight>
                  <a:srgbClr val="FFFFFF"/>
                </a:highlight>
              </a:rPr>
              <a:t>chřipka – flu</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nachlazení – cold</a:t>
            </a:r>
            <a:endParaRPr sz="1050">
              <a:highlight>
                <a:srgbClr val="FFFFFF"/>
              </a:highlight>
            </a:endParaRPr>
          </a:p>
          <a:p>
            <a:pPr indent="0" lvl="0" marL="0" rtl="0" algn="l">
              <a:spcBef>
                <a:spcPts val="0"/>
              </a:spcBef>
              <a:spcAft>
                <a:spcPts val="0"/>
              </a:spcAft>
              <a:buClr>
                <a:schemeClr val="dk1"/>
              </a:buClr>
              <a:buSzPts val="1100"/>
              <a:buFont typeface="Arial"/>
              <a:buNone/>
            </a:pPr>
            <a:r>
              <a:rPr lang="cs" sz="1050">
                <a:highlight>
                  <a:srgbClr val="FFFFFF"/>
                </a:highlight>
              </a:rPr>
              <a:t>cukrovka – diabetes</a:t>
            </a:r>
            <a:endParaRPr sz="1050">
              <a:highlight>
                <a:srgbClr val="FFFFFF"/>
              </a:highlight>
            </a:endParaRPr>
          </a:p>
          <a:p>
            <a:pPr indent="0" lvl="0" marL="0" rtl="0" algn="l">
              <a:spcBef>
                <a:spcPts val="0"/>
              </a:spcBef>
              <a:spcAft>
                <a:spcPts val="0"/>
              </a:spcAft>
              <a:buNone/>
            </a:pPr>
            <a:r>
              <a:rPr lang="cs" sz="1050">
                <a:highlight>
                  <a:srgbClr val="FFFFFF"/>
                </a:highlight>
              </a:rPr>
              <a:t>rakovina – cancer</a:t>
            </a:r>
            <a:endParaRPr sz="1050">
              <a:highlight>
                <a:srgbClr val="FFFFFF"/>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7"/>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Typical phrases</a:t>
            </a:r>
            <a:endParaRPr/>
          </a:p>
        </p:txBody>
      </p:sp>
      <p:sp>
        <p:nvSpPr>
          <p:cNvPr id="97" name="Google Shape;97;p17"/>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cs" sz="1350">
                <a:solidFill>
                  <a:srgbClr val="0044CC"/>
                </a:solidFill>
                <a:highlight>
                  <a:srgbClr val="FFFFFF"/>
                </a:highlight>
                <a:latin typeface="Roboto"/>
                <a:ea typeface="Roboto"/>
                <a:cs typeface="Roboto"/>
                <a:sym typeface="Roboto"/>
              </a:rPr>
              <a:t>What's the matter?	→  </a:t>
            </a:r>
            <a:br>
              <a:rPr lang="cs" sz="1350">
                <a:solidFill>
                  <a:srgbClr val="0044CC"/>
                </a:solidFill>
                <a:highlight>
                  <a:srgbClr val="FFFFFF"/>
                </a:highlight>
                <a:latin typeface="Roboto"/>
                <a:ea typeface="Roboto"/>
                <a:cs typeface="Roboto"/>
                <a:sym typeface="Roboto"/>
              </a:rPr>
            </a:br>
            <a:r>
              <a:rPr lang="cs" sz="1350">
                <a:solidFill>
                  <a:srgbClr val="0044CC"/>
                </a:solidFill>
                <a:highlight>
                  <a:srgbClr val="FFFFFF"/>
                </a:highlight>
                <a:latin typeface="Roboto"/>
                <a:ea typeface="Roboto"/>
                <a:cs typeface="Roboto"/>
                <a:sym typeface="Roboto"/>
              </a:rPr>
              <a:t>I'm not feeling well.	→</a:t>
            </a:r>
            <a:br>
              <a:rPr lang="cs" sz="1350">
                <a:solidFill>
                  <a:srgbClr val="0044CC"/>
                </a:solidFill>
                <a:highlight>
                  <a:srgbClr val="FFFFFF"/>
                </a:highlight>
                <a:latin typeface="Roboto"/>
                <a:ea typeface="Roboto"/>
                <a:cs typeface="Roboto"/>
                <a:sym typeface="Roboto"/>
              </a:rPr>
            </a:br>
            <a:r>
              <a:rPr lang="cs" sz="1350">
                <a:solidFill>
                  <a:srgbClr val="0044CC"/>
                </a:solidFill>
                <a:highlight>
                  <a:srgbClr val="FFFFFF"/>
                </a:highlight>
                <a:latin typeface="Roboto"/>
                <a:ea typeface="Roboto"/>
                <a:cs typeface="Roboto"/>
                <a:sym typeface="Roboto"/>
              </a:rPr>
              <a:t>I've cut myself.		→</a:t>
            </a:r>
            <a:br>
              <a:rPr lang="cs" sz="1350">
                <a:solidFill>
                  <a:srgbClr val="0044CC"/>
                </a:solidFill>
                <a:highlight>
                  <a:srgbClr val="FFFFFF"/>
                </a:highlight>
                <a:latin typeface="Roboto"/>
                <a:ea typeface="Roboto"/>
                <a:cs typeface="Roboto"/>
                <a:sym typeface="Roboto"/>
              </a:rPr>
            </a:br>
            <a:r>
              <a:rPr lang="cs" sz="1350">
                <a:solidFill>
                  <a:srgbClr val="0044CC"/>
                </a:solidFill>
                <a:highlight>
                  <a:srgbClr val="FFFFFF"/>
                </a:highlight>
                <a:latin typeface="Roboto"/>
                <a:ea typeface="Roboto"/>
                <a:cs typeface="Roboto"/>
                <a:sym typeface="Roboto"/>
              </a:rPr>
              <a:t>I've got a headache.	→</a:t>
            </a:r>
            <a:br>
              <a:rPr lang="cs" sz="1350">
                <a:solidFill>
                  <a:srgbClr val="0044CC"/>
                </a:solidFill>
                <a:highlight>
                  <a:srgbClr val="FFFFFF"/>
                </a:highlight>
                <a:latin typeface="Roboto"/>
                <a:ea typeface="Roboto"/>
                <a:cs typeface="Roboto"/>
                <a:sym typeface="Roboto"/>
              </a:rPr>
            </a:br>
            <a:r>
              <a:rPr lang="cs" sz="1350">
                <a:solidFill>
                  <a:srgbClr val="0044CC"/>
                </a:solidFill>
                <a:highlight>
                  <a:srgbClr val="FFFFFF"/>
                </a:highlight>
                <a:latin typeface="Roboto"/>
                <a:ea typeface="Roboto"/>
                <a:cs typeface="Roboto"/>
                <a:sym typeface="Roboto"/>
              </a:rPr>
              <a:t>I've got a pain in my ….	→</a:t>
            </a:r>
            <a:br>
              <a:rPr lang="cs" sz="1350">
                <a:solidFill>
                  <a:srgbClr val="0044CC"/>
                </a:solidFill>
                <a:highlight>
                  <a:srgbClr val="FFFFFF"/>
                </a:highlight>
                <a:latin typeface="Roboto"/>
                <a:ea typeface="Roboto"/>
                <a:cs typeface="Roboto"/>
                <a:sym typeface="Roboto"/>
              </a:rPr>
            </a:br>
            <a:r>
              <a:rPr lang="cs" sz="1350">
                <a:solidFill>
                  <a:srgbClr val="0044CC"/>
                </a:solidFill>
                <a:highlight>
                  <a:srgbClr val="FFFFFF"/>
                </a:highlight>
                <a:latin typeface="Roboto"/>
                <a:ea typeface="Roboto"/>
                <a:cs typeface="Roboto"/>
                <a:sym typeface="Roboto"/>
              </a:rPr>
              <a:t>My … are hurting		→</a:t>
            </a:r>
            <a:br>
              <a:rPr lang="cs" sz="1350">
                <a:solidFill>
                  <a:srgbClr val="0044CC"/>
                </a:solidFill>
                <a:highlight>
                  <a:srgbClr val="FFFFFF"/>
                </a:highlight>
                <a:latin typeface="Roboto"/>
                <a:ea typeface="Roboto"/>
                <a:cs typeface="Roboto"/>
                <a:sym typeface="Roboto"/>
              </a:rPr>
            </a:br>
            <a:r>
              <a:rPr lang="cs" sz="1350">
                <a:solidFill>
                  <a:srgbClr val="0044CC"/>
                </a:solidFill>
                <a:highlight>
                  <a:srgbClr val="FFFFFF"/>
                </a:highlight>
                <a:latin typeface="Roboto"/>
                <a:ea typeface="Roboto"/>
                <a:cs typeface="Roboto"/>
                <a:sym typeface="Roboto"/>
              </a:rPr>
              <a:t>My back hurts. 		→</a:t>
            </a:r>
            <a:br>
              <a:rPr lang="cs" sz="1350">
                <a:solidFill>
                  <a:srgbClr val="0044CC"/>
                </a:solidFill>
                <a:highlight>
                  <a:srgbClr val="FFFFFF"/>
                </a:highlight>
                <a:latin typeface="Roboto"/>
                <a:ea typeface="Roboto"/>
                <a:cs typeface="Roboto"/>
                <a:sym typeface="Roboto"/>
              </a:rPr>
            </a:br>
            <a:r>
              <a:rPr lang="cs" sz="1350">
                <a:solidFill>
                  <a:srgbClr val="0044CC"/>
                </a:solidFill>
                <a:highlight>
                  <a:srgbClr val="FFFFFF"/>
                </a:highlight>
                <a:latin typeface="Roboto"/>
                <a:ea typeface="Roboto"/>
                <a:cs typeface="Roboto"/>
                <a:sym typeface="Roboto"/>
              </a:rPr>
              <a:t>Have you got any …? 	→</a:t>
            </a:r>
            <a:br>
              <a:rPr lang="cs" sz="1350">
                <a:solidFill>
                  <a:srgbClr val="0044CC"/>
                </a:solidFill>
                <a:highlight>
                  <a:srgbClr val="FFFFFF"/>
                </a:highlight>
                <a:latin typeface="Roboto"/>
                <a:ea typeface="Roboto"/>
                <a:cs typeface="Roboto"/>
                <a:sym typeface="Roboto"/>
              </a:rPr>
            </a:br>
            <a:r>
              <a:rPr lang="cs" sz="1350">
                <a:solidFill>
                  <a:srgbClr val="0044CC"/>
                </a:solidFill>
                <a:highlight>
                  <a:srgbClr val="FFFFFF"/>
                </a:highlight>
                <a:latin typeface="Roboto"/>
                <a:ea typeface="Roboto"/>
                <a:cs typeface="Roboto"/>
                <a:sym typeface="Roboto"/>
              </a:rPr>
              <a:t>Are you feeling any better? 	→</a:t>
            </a:r>
            <a:br>
              <a:rPr lang="cs" sz="1350">
                <a:solidFill>
                  <a:srgbClr val="0044CC"/>
                </a:solidFill>
                <a:highlight>
                  <a:srgbClr val="FFFFFF"/>
                </a:highlight>
                <a:latin typeface="Roboto"/>
                <a:ea typeface="Roboto"/>
                <a:cs typeface="Roboto"/>
                <a:sym typeface="Roboto"/>
              </a:rPr>
            </a:br>
            <a:r>
              <a:rPr lang="cs" sz="1350">
                <a:solidFill>
                  <a:srgbClr val="0044CC"/>
                </a:solidFill>
                <a:highlight>
                  <a:srgbClr val="FFFFFF"/>
                </a:highlight>
                <a:latin typeface="Roboto"/>
                <a:ea typeface="Roboto"/>
                <a:cs typeface="Roboto"/>
                <a:sym typeface="Roboto"/>
              </a:rPr>
              <a:t>Get well soon! 	→</a:t>
            </a:r>
            <a:br>
              <a:rPr lang="cs" sz="1350">
                <a:solidFill>
                  <a:srgbClr val="0044CC"/>
                </a:solidFill>
                <a:highlight>
                  <a:srgbClr val="FFFFFF"/>
                </a:highlight>
                <a:latin typeface="Roboto"/>
                <a:ea typeface="Roboto"/>
                <a:cs typeface="Roboto"/>
                <a:sym typeface="Roboto"/>
              </a:rPr>
            </a:br>
            <a:r>
              <a:rPr lang="cs" sz="1350">
                <a:solidFill>
                  <a:srgbClr val="0044CC"/>
                </a:solidFill>
                <a:highlight>
                  <a:srgbClr val="FFFFFF"/>
                </a:highlight>
                <a:latin typeface="Roboto"/>
                <a:ea typeface="Roboto"/>
                <a:cs typeface="Roboto"/>
                <a:sym typeface="Roboto"/>
              </a:rPr>
              <a:t>I think you should go and see a doctor. 	→</a:t>
            </a:r>
            <a:br>
              <a:rPr lang="cs" sz="1350">
                <a:solidFill>
                  <a:srgbClr val="0044CC"/>
                </a:solidFill>
                <a:highlight>
                  <a:srgbClr val="FFFFFF"/>
                </a:highlight>
                <a:latin typeface="Roboto"/>
                <a:ea typeface="Roboto"/>
                <a:cs typeface="Roboto"/>
                <a:sym typeface="Roboto"/>
              </a:rPr>
            </a:br>
            <a:r>
              <a:rPr lang="cs" sz="1350">
                <a:solidFill>
                  <a:srgbClr val="0044CC"/>
                </a:solidFill>
                <a:highlight>
                  <a:srgbClr val="FFFFFF"/>
                </a:highlight>
                <a:latin typeface="Roboto"/>
                <a:ea typeface="Roboto"/>
                <a:cs typeface="Roboto"/>
                <a:sym typeface="Roboto"/>
              </a:rPr>
              <a:t>I'm going to be sick.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8"/>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Zdroje:</a:t>
            </a:r>
            <a:endParaRPr/>
          </a:p>
        </p:txBody>
      </p:sp>
      <p:sp>
        <p:nvSpPr>
          <p:cNvPr id="103" name="Google Shape;103;p18"/>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cs" u="sng">
                <a:solidFill>
                  <a:schemeClr val="hlink"/>
                </a:solidFill>
                <a:hlinkClick r:id="rId3"/>
              </a:rPr>
              <a:t>https://www.anglictinazdarma.cz/slovni-zasoba-zdravi-a-nemoci/</a:t>
            </a:r>
            <a:br>
              <a:rPr lang="cs"/>
            </a:br>
            <a:r>
              <a:rPr lang="cs" u="sng">
                <a:solidFill>
                  <a:schemeClr val="hlink"/>
                </a:solidFill>
                <a:hlinkClick r:id="rId4"/>
              </a:rPr>
              <a:t>https://tr-ex.me/p%C5%99eklad/%C4%8Desk%C3%BD-anglick%C3%BD/p%C5%99edepsat?search=p%C5%99edepsat</a:t>
            </a:r>
            <a:br>
              <a:rPr lang="cs"/>
            </a:br>
            <a:r>
              <a:rPr lang="cs" u="sng">
                <a:solidFill>
                  <a:schemeClr val="hlink"/>
                </a:solidFill>
                <a:hlinkClick r:id="rId5"/>
              </a:rPr>
              <a:t>https://cs.speaklanguages.com/angli%C4%8Dtina/fr%C3%A1ze/zdrav%C3%AD</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