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791fcf1d6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791fcf1d6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791fcf1d6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791fcf1d6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791fcf1d6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791fcf1d6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791fcf1d6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791fcf1d6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791fcf1d6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c791fcf1d6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c791fcf1d6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c791fcf1d6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hyperlink" Target="http://www.youtube.com/watch?v=O37yJBFRrfg" TargetMode="External"/><Relationship Id="rId5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hyperlink" Target="https://europa.eu/learning-corner/lets-explore-europe_en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489450" y="1294925"/>
            <a:ext cx="6739800" cy="90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THE EUROPEAN UNION</a:t>
            </a:r>
            <a:endParaRPr>
              <a:solidFill>
                <a:srgbClr val="FFFF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697650" y="2854225"/>
            <a:ext cx="353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HOW IT´S WORKING ?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73150" y="2454025"/>
            <a:ext cx="284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THE WORK OF AMBASSADOR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671725" y="2544575"/>
            <a:ext cx="262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DIPLOMATIC PROTOCOL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 rot="-10799851">
            <a:off x="-2038400" y="150"/>
            <a:ext cx="6918300" cy="12216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263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420">
                <a:solidFill>
                  <a:srgbClr val="FFFFFF"/>
                </a:solidFill>
              </a:rPr>
              <a:t>WHAT IS EU?</a:t>
            </a:r>
            <a:endParaRPr sz="3420">
              <a:solidFill>
                <a:srgbClr val="FFFFFF"/>
              </a:solidFill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INTERNATIONAL ORGANIZATION.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PARTNERSHIP BETWEEN 27 COUNTRIES.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CURRENCY- EURO €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EUROZONE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SCHENGEN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IT HAS DELIVERED 1,5 CENTURY OF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s"/>
              <a:t>PEACE, STABILITY AND PROSPERITY.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MOTTO: UNITED IN DIVERSITY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MISSION?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322" y="-80100"/>
            <a:ext cx="1644678" cy="10978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 rot="9773957">
            <a:off x="4458419" y="4050649"/>
            <a:ext cx="6918156" cy="1503499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he European Union with a lot of asterisks.  &#10;&#10;Support these videos: https://www.patreon.com/cgpgrey" id="68" name="Google Shape;68;p14" title="The European Union Explained*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0550" y="1992350"/>
            <a:ext cx="4085794" cy="306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THE EUROPEAN PARLAMENT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591950"/>
            <a:ext cx="6665750" cy="37606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5668650" y="486075"/>
            <a:ext cx="1798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>
                <a:solidFill>
                  <a:srgbClr val="FFFFFF"/>
                </a:solidFill>
                <a:highlight>
                  <a:srgbClr val="020280"/>
                </a:highlight>
              </a:rPr>
              <a:t>751 SEATS</a:t>
            </a:r>
            <a:endParaRPr sz="2100">
              <a:solidFill>
                <a:srgbClr val="FFFFFF"/>
              </a:solidFill>
              <a:highlight>
                <a:srgbClr val="020280"/>
              </a:highlight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5397900" y="1152475"/>
            <a:ext cx="38052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100">
                <a:solidFill>
                  <a:srgbClr val="FFFFFF"/>
                </a:solidFill>
                <a:highlight>
                  <a:srgbClr val="020280"/>
                </a:highlight>
              </a:rPr>
              <a:t>ELECTED EVERY 5 YEARS</a:t>
            </a:r>
            <a:endParaRPr sz="2100">
              <a:solidFill>
                <a:srgbClr val="FFFFFF"/>
              </a:solidFill>
              <a:highlight>
                <a:srgbClr val="02028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5962175" y="2000250"/>
            <a:ext cx="2868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>
                <a:solidFill>
                  <a:srgbClr val="FFFFFF"/>
                </a:solidFill>
                <a:highlight>
                  <a:srgbClr val="020280"/>
                </a:highlight>
              </a:rPr>
              <a:t>CZECHIA 21 SEATS</a:t>
            </a:r>
            <a:endParaRPr sz="2100">
              <a:solidFill>
                <a:srgbClr val="FFFFFF"/>
              </a:solidFill>
              <a:highlight>
                <a:srgbClr val="020280"/>
              </a:highlight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3462325" y="2720000"/>
            <a:ext cx="5226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>
                <a:solidFill>
                  <a:srgbClr val="FFFFFF"/>
                </a:solidFill>
                <a:highlight>
                  <a:srgbClr val="020280"/>
                </a:highlight>
              </a:rPr>
              <a:t>APPROVES BUDGET AND LAWS</a:t>
            </a:r>
            <a:endParaRPr sz="2100">
              <a:solidFill>
                <a:srgbClr val="FFFFFF"/>
              </a:solidFill>
              <a:highlight>
                <a:srgbClr val="020280"/>
              </a:highlight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4949375" y="3664125"/>
            <a:ext cx="4022100" cy="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100">
                <a:solidFill>
                  <a:srgbClr val="FFFFFF"/>
                </a:solidFill>
                <a:highlight>
                  <a:srgbClr val="020280"/>
                </a:highlight>
              </a:rPr>
              <a:t>MEETS IN STRASBOURG</a:t>
            </a:r>
            <a:endParaRPr sz="2100">
              <a:solidFill>
                <a:srgbClr val="FFFFFF"/>
              </a:solidFill>
              <a:highlight>
                <a:srgbClr val="02028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588" y="883072"/>
            <a:ext cx="6536822" cy="33773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1725" y="90425"/>
            <a:ext cx="5473649" cy="447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/>
          <p:nvPr/>
        </p:nvSpPr>
        <p:spPr>
          <a:xfrm rot="-10799851">
            <a:off x="-2092750" y="-26475"/>
            <a:ext cx="6918300" cy="12216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 txBox="1"/>
          <p:nvPr>
            <p:ph type="title"/>
          </p:nvPr>
        </p:nvSpPr>
        <p:spPr>
          <a:xfrm>
            <a:off x="99350" y="-26650"/>
            <a:ext cx="4726200" cy="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3400">
                <a:solidFill>
                  <a:srgbClr val="FFFFFF"/>
                </a:solidFill>
              </a:rPr>
              <a:t>I WANT TO BECOME AN AMBASSADOR...</a:t>
            </a:r>
            <a:endParaRPr sz="3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rgbClr val="FFFFFF"/>
              </a:solidFill>
            </a:endParaRPr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11700" y="1355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WHO IS AMBASSADOR?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WHAT AMBASSADOR DOES?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HOW HE/SHE HAVE TO ACT?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WHAT ARE THE - AND + OF THIS JOB?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WHAT ABOUT KNOWLEDGE YOU NEED FOR THIS JOB?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WHAT ABOUT PAYMENT? </a:t>
            </a:r>
            <a:endParaRPr/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322" y="-80100"/>
            <a:ext cx="1644678" cy="10978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/>
          <p:nvPr/>
        </p:nvSpPr>
        <p:spPr>
          <a:xfrm rot="9773957">
            <a:off x="4458419" y="4050649"/>
            <a:ext cx="6918156" cy="1503499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 rot="-10799851">
            <a:off x="-2039050" y="150"/>
            <a:ext cx="6918300" cy="12216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type="title"/>
          </p:nvPr>
        </p:nvSpPr>
        <p:spPr>
          <a:xfrm>
            <a:off x="-90550" y="90538"/>
            <a:ext cx="487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400">
                <a:solidFill>
                  <a:srgbClr val="FFFFFF"/>
                </a:solidFill>
              </a:rPr>
              <a:t>DIPLOMATIC PROTOCOL</a:t>
            </a:r>
            <a:endParaRPr sz="3400">
              <a:solidFill>
                <a:srgbClr val="FFFFFF"/>
              </a:solidFill>
            </a:endParaRPr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A PROTOCOL IS AN RULE WHICH DESCRIBES HOW AN ACTIVITY SHOULD BE PERFORMED, ESPECIALLY IN THE FIELD OF DIPLOMACY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ETIQUETTE….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cs"/>
              <a:t>  </a:t>
            </a:r>
            <a:endParaRPr/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322" y="-80100"/>
            <a:ext cx="1644678" cy="109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/>
          <p:nvPr/>
        </p:nvSpPr>
        <p:spPr>
          <a:xfrm rot="9773957">
            <a:off x="4458419" y="4050649"/>
            <a:ext cx="6918156" cy="1503499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5123" y="1997300"/>
            <a:ext cx="3453824" cy="31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3900" y="2141650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484" y="1077150"/>
            <a:ext cx="3918591" cy="329755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221750" y="1248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100" u="sng">
                <a:solidFill>
                  <a:schemeClr val="hlink"/>
                </a:solidFill>
                <a:hlinkClick r:id="rId4"/>
              </a:rPr>
              <a:t>GAME- LET´S EXPLORE EUROPE</a:t>
            </a:r>
            <a:endParaRPr sz="2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/>
          <p:nvPr/>
        </p:nvSpPr>
        <p:spPr>
          <a:xfrm rot="9773957">
            <a:off x="4458419" y="4050649"/>
            <a:ext cx="6918156" cy="1503499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9322" y="-80100"/>
            <a:ext cx="1644678" cy="109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/>
          <p:nvPr/>
        </p:nvSpPr>
        <p:spPr>
          <a:xfrm rot="-10799851">
            <a:off x="-2039050" y="27125"/>
            <a:ext cx="6918300" cy="12216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9"/>
          <p:cNvSpPr txBox="1"/>
          <p:nvPr>
            <p:ph type="title"/>
          </p:nvPr>
        </p:nvSpPr>
        <p:spPr>
          <a:xfrm>
            <a:off x="-140475" y="51200"/>
            <a:ext cx="4802400" cy="8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400">
                <a:solidFill>
                  <a:srgbClr val="FFFFFF"/>
                </a:solidFill>
              </a:rPr>
              <a:t>LET´S EXPLORE EUROPE!</a:t>
            </a:r>
            <a:endParaRPr sz="3400">
              <a:solidFill>
                <a:srgbClr val="FFFFFF"/>
              </a:solidFill>
            </a:endParaRPr>
          </a:p>
        </p:txBody>
      </p:sp>
      <p:pic>
        <p:nvPicPr>
          <p:cNvPr id="120" name="Google Shape;12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928229">
            <a:off x="716612" y="3096140"/>
            <a:ext cx="1406978" cy="1406978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